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Override PartName="/docProps/core.xml" ContentType="application/vnd.openxmlformats-package.core-properties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479" r:id="rId1"/>
  </p:sldMasterIdLst>
  <p:notesMasterIdLst>
    <p:notesMasterId r:id="rId22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1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67" d="100"/>
          <a:sy n="67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tableStyles" Target="tableStyles.xml"/><Relationship Id="rId14" Type="http://schemas.openxmlformats.org/officeDocument/2006/relationships/slide" Target="slides/slide13.xml"/><Relationship Id="rId23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6" Type="http://schemas.openxmlformats.org/officeDocument/2006/relationships/theme" Target="theme/theme1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60B8F-96E6-4149-9505-2097BCA4C44B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F6EEE-505E-9744-9819-585F58E9FC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4C3B-12BB-4EC8-A596-2037BFBCFD5E}" type="datetime1">
              <a:rPr lang="en-US" smtClean="0"/>
              <a:pPr/>
              <a:t>9/25/09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6CA5F-84A8-0345-A78F-96CDF8525C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F78D7-DD60-5647-8AC1-4EB0C4C253FE}" type="datetimeFigureOut">
              <a:rPr lang="en-US" smtClean="0"/>
              <a:pPr/>
              <a:t>9/25/09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0" r:id="rId1"/>
    <p:sldLayoutId id="2147484481" r:id="rId2"/>
    <p:sldLayoutId id="2147484482" r:id="rId3"/>
    <p:sldLayoutId id="2147484483" r:id="rId4"/>
    <p:sldLayoutId id="2147484484" r:id="rId5"/>
    <p:sldLayoutId id="2147484485" r:id="rId6"/>
    <p:sldLayoutId id="2147484486" r:id="rId7"/>
    <p:sldLayoutId id="2147484487" r:id="rId8"/>
    <p:sldLayoutId id="2147484488" r:id="rId9"/>
    <p:sldLayoutId id="2147484489" r:id="rId10"/>
    <p:sldLayoutId id="2147484490" r:id="rId11"/>
    <p:sldLayoutId id="214748449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flux88.com" TargetMode="External"/><Relationship Id="rId3" Type="http://schemas.openxmlformats.org/officeDocument/2006/relationships/hyperlink" Target="http://twitter.com/subdigita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bit.ly/mvcinaction" TargetMode="Externa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cocoadevcentral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to iPhone Development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 Scheirman</a:t>
            </a:r>
          </a:p>
          <a:p>
            <a:r>
              <a:rPr lang="en-US" dirty="0" smtClean="0">
                <a:hlinkClick r:id="rId2"/>
              </a:rPr>
              <a:t>http://flux88.com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http://twitter.com/subdigital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Accessors</a:t>
            </a:r>
            <a:r>
              <a:rPr lang="en-US" dirty="0" smtClean="0"/>
              <a:t>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599" y="3048000"/>
            <a:ext cx="7696201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onaco"/>
                <a:cs typeface="Monaco"/>
              </a:rPr>
              <a:t>[photo 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aco"/>
                <a:cs typeface="Monaco"/>
              </a:rPr>
              <a:t>setCaption</a:t>
            </a:r>
            <a:r>
              <a:rPr lang="en-US" b="1" dirty="0" err="1" smtClean="0">
                <a:latin typeface="Monaco"/>
                <a:cs typeface="Monaco"/>
              </a:rPr>
              <a:t>:</a:t>
            </a:r>
            <a:r>
              <a:rPr lang="en-US" b="1" dirty="0" err="1" smtClean="0">
                <a:solidFill>
                  <a:srgbClr val="812107"/>
                </a:solidFill>
                <a:latin typeface="Monaco"/>
                <a:cs typeface="Monaco"/>
              </a:rPr>
              <a:t>@"Day</a:t>
            </a:r>
            <a:r>
              <a:rPr lang="en-US" b="1" dirty="0" smtClean="0">
                <a:solidFill>
                  <a:srgbClr val="812107"/>
                </a:solidFill>
                <a:latin typeface="Monaco"/>
                <a:cs typeface="Monaco"/>
              </a:rPr>
              <a:t> at the beach"</a:t>
            </a:r>
            <a:r>
              <a:rPr lang="en-US" b="1" dirty="0" smtClean="0">
                <a:latin typeface="Monaco"/>
                <a:cs typeface="Monaco"/>
              </a:rPr>
              <a:t>];</a:t>
            </a:r>
          </a:p>
          <a:p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* caption = [photo </a:t>
            </a:r>
            <a:r>
              <a:rPr lang="en-US" b="1" dirty="0" smtClean="0">
                <a:solidFill>
                  <a:srgbClr val="6284C6"/>
                </a:solidFill>
                <a:latin typeface="Monaco"/>
                <a:cs typeface="Monaco"/>
              </a:rPr>
              <a:t>caption</a:t>
            </a:r>
            <a:r>
              <a:rPr lang="en-US" b="1" dirty="0" smtClean="0">
                <a:latin typeface="Monaco"/>
                <a:cs typeface="Monaco"/>
              </a:rPr>
              <a:t>];</a:t>
            </a:r>
            <a:endParaRPr lang="en-US" b="1" dirty="0">
              <a:latin typeface="Monaco"/>
              <a:cs typeface="Monac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4867870"/>
            <a:ext cx="7696201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Monaco"/>
                <a:cs typeface="Monaco"/>
              </a:rPr>
              <a:t>photo.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caption</a:t>
            </a:r>
            <a:r>
              <a:rPr lang="en-US" b="1" dirty="0" smtClean="0">
                <a:solidFill>
                  <a:srgbClr val="6284C6"/>
                </a:solidFill>
                <a:latin typeface="Monaco"/>
                <a:cs typeface="Monaco"/>
              </a:rPr>
              <a:t> </a:t>
            </a:r>
            <a:r>
              <a:rPr lang="en-US" b="1" dirty="0" smtClean="0">
                <a:latin typeface="Monaco"/>
                <a:cs typeface="Monaco"/>
              </a:rPr>
              <a:t>= </a:t>
            </a:r>
            <a:r>
              <a:rPr lang="en-US" b="1" dirty="0" smtClean="0">
                <a:solidFill>
                  <a:schemeClr val="accent5">
                    <a:lumMod val="90000"/>
                    <a:lumOff val="10000"/>
                  </a:schemeClr>
                </a:solidFill>
                <a:latin typeface="Monaco"/>
                <a:cs typeface="Monaco"/>
              </a:rPr>
              <a:t>@"Day at the beach"</a:t>
            </a:r>
            <a:r>
              <a:rPr lang="en-US" b="1" dirty="0" smtClean="0">
                <a:latin typeface="Monaco"/>
                <a:cs typeface="Monaco"/>
              </a:rPr>
              <a:t>;</a:t>
            </a:r>
          </a:p>
          <a:p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* caption = </a:t>
            </a:r>
            <a:r>
              <a:rPr lang="en-US" b="1" dirty="0" err="1" smtClean="0">
                <a:latin typeface="Monaco"/>
                <a:cs typeface="Monaco"/>
              </a:rPr>
              <a:t>photo.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caption</a:t>
            </a:r>
            <a:r>
              <a:rPr lang="en-US" b="1" dirty="0" smtClean="0">
                <a:latin typeface="Monaco"/>
                <a:cs typeface="Monaco"/>
              </a:rPr>
              <a:t>;</a:t>
            </a:r>
            <a:endParaRPr lang="en-US" b="1" dirty="0">
              <a:latin typeface="Monaco"/>
              <a:cs typeface="Monaco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87387" y="4191000"/>
            <a:ext cx="7770813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Dot Syntax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065" y="2400300"/>
            <a:ext cx="2477135" cy="3581400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5831840" y="1691216"/>
            <a:ext cx="2473960" cy="670983"/>
          </a:xfrm>
          <a:prstGeom prst="wedgeEllipseCallout">
            <a:avLst>
              <a:gd name="adj1" fmla="val -59318"/>
              <a:gd name="adj2" fmla="val 116128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Bracket syntax!</a:t>
            </a:r>
            <a:endParaRPr lang="en-US" dirty="0"/>
          </a:p>
        </p:txBody>
      </p:sp>
      <p:sp>
        <p:nvSpPr>
          <p:cNvPr id="11" name="Oval Callout 10"/>
          <p:cNvSpPr/>
          <p:nvPr/>
        </p:nvSpPr>
        <p:spPr>
          <a:xfrm>
            <a:off x="1524000" y="2362199"/>
            <a:ext cx="2062480" cy="670983"/>
          </a:xfrm>
          <a:prstGeom prst="wedgeEllipseCallout">
            <a:avLst>
              <a:gd name="adj1" fmla="val 82820"/>
              <a:gd name="adj2" fmla="val 9562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Dot Syntax!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Memory management: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599" y="3048000"/>
            <a:ext cx="769620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* </a:t>
            </a:r>
            <a:r>
              <a:rPr lang="en-US" b="1" dirty="0" err="1" smtClean="0">
                <a:latin typeface="Monaco"/>
                <a:cs typeface="Monaco"/>
              </a:rPr>
              <a:t>myString</a:t>
            </a:r>
            <a:r>
              <a:rPr lang="en-US" b="1" dirty="0" smtClean="0">
                <a:latin typeface="Monaco"/>
                <a:cs typeface="Monaco"/>
              </a:rPr>
              <a:t> </a:t>
            </a:r>
            <a:r>
              <a:rPr lang="en-US" b="1" smtClean="0">
                <a:latin typeface="Monaco"/>
                <a:cs typeface="Monaco"/>
              </a:rPr>
              <a:t>=</a:t>
            </a:r>
            <a:r>
              <a:rPr lang="en-US" b="1" smtClean="0">
                <a:latin typeface="Monaco"/>
                <a:cs typeface="Monaco"/>
              </a:rPr>
              <a:t> [[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solidFill>
                  <a:srgbClr val="6284C6"/>
                </a:solidFill>
                <a:latin typeface="Monaco"/>
                <a:cs typeface="Monaco"/>
              </a:rPr>
              <a:t> </a:t>
            </a:r>
            <a:r>
              <a:rPr lang="en-US" b="1" dirty="0" err="1" smtClean="0">
                <a:latin typeface="Monaco"/>
                <a:cs typeface="Monaco"/>
              </a:rPr>
              <a:t>alloc</a:t>
            </a:r>
            <a:r>
              <a:rPr lang="en-US" b="1" dirty="0" smtClean="0">
                <a:latin typeface="Monaco"/>
                <a:cs typeface="Monaco"/>
              </a:rPr>
              <a:t>] init];  </a:t>
            </a:r>
            <a:endParaRPr lang="en-US" b="1" dirty="0">
              <a:latin typeface="Monaco"/>
              <a:cs typeface="Monac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90600" y="3886200"/>
            <a:ext cx="769620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onaco"/>
                <a:cs typeface="Monaco"/>
              </a:rPr>
              <a:t>[</a:t>
            </a:r>
            <a:r>
              <a:rPr lang="en-US" b="1" dirty="0" err="1" smtClean="0">
                <a:latin typeface="Monaco"/>
                <a:cs typeface="Monaco"/>
              </a:rPr>
              <a:t>myString</a:t>
            </a:r>
            <a:r>
              <a:rPr lang="en-US" b="1" dirty="0" smtClean="0">
                <a:latin typeface="Monaco"/>
                <a:cs typeface="Monaco"/>
              </a:rPr>
              <a:t> </a:t>
            </a:r>
            <a:r>
              <a:rPr lang="en-US" b="1" dirty="0" smtClean="0">
                <a:solidFill>
                  <a:srgbClr val="6284C6"/>
                </a:solidFill>
                <a:latin typeface="Monaco"/>
                <a:cs typeface="Monaco"/>
              </a:rPr>
              <a:t>retain</a:t>
            </a:r>
            <a:r>
              <a:rPr lang="en-US" b="1" dirty="0" smtClean="0">
                <a:latin typeface="Monaco"/>
                <a:cs typeface="Monaco"/>
              </a:rPr>
              <a:t>];</a:t>
            </a:r>
            <a:endParaRPr lang="en-US" b="1" dirty="0">
              <a:latin typeface="Monaco"/>
              <a:cs typeface="Monac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599" y="4800600"/>
            <a:ext cx="769620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onaco"/>
                <a:cs typeface="Monaco"/>
              </a:rPr>
              <a:t>[</a:t>
            </a:r>
            <a:r>
              <a:rPr lang="en-US" b="1" dirty="0" err="1" smtClean="0">
                <a:latin typeface="Monaco"/>
                <a:cs typeface="Monaco"/>
              </a:rPr>
              <a:t>myString</a:t>
            </a:r>
            <a:r>
              <a:rPr lang="en-US" b="1" dirty="0" smtClean="0">
                <a:latin typeface="Monaco"/>
                <a:cs typeface="Monaco"/>
              </a:rPr>
              <a:t> </a:t>
            </a:r>
            <a:r>
              <a:rPr lang="en-US" b="1" dirty="0" smtClean="0">
                <a:solidFill>
                  <a:srgbClr val="6284C6"/>
                </a:solidFill>
                <a:latin typeface="Monaco"/>
                <a:cs typeface="Monaco"/>
              </a:rPr>
              <a:t>release</a:t>
            </a:r>
            <a:r>
              <a:rPr lang="en-US" b="1" dirty="0" smtClean="0">
                <a:latin typeface="Monaco"/>
                <a:cs typeface="Monaco"/>
              </a:rPr>
              <a:t>];</a:t>
            </a:r>
            <a:endParaRPr lang="en-US" b="1" dirty="0">
              <a:latin typeface="Monaco"/>
              <a:cs typeface="Monaco"/>
            </a:endParaRPr>
          </a:p>
        </p:txBody>
      </p:sp>
      <p:sp>
        <p:nvSpPr>
          <p:cNvPr id="14" name="Cube 13"/>
          <p:cNvSpPr/>
          <p:nvPr/>
        </p:nvSpPr>
        <p:spPr>
          <a:xfrm>
            <a:off x="8107680" y="2743200"/>
            <a:ext cx="579120" cy="579120"/>
          </a:xfrm>
          <a:prstGeom prst="cube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6284C6"/>
                </a:solidFill>
              </a:rPr>
              <a:t>1</a:t>
            </a:r>
            <a:endParaRPr lang="en-US" dirty="0">
              <a:solidFill>
                <a:srgbClr val="6284C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0600" y="5699760"/>
            <a:ext cx="769620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onaco"/>
                <a:cs typeface="Monaco"/>
              </a:rPr>
              <a:t>[</a:t>
            </a:r>
            <a:r>
              <a:rPr lang="en-US" b="1" dirty="0" err="1" smtClean="0">
                <a:latin typeface="Monaco"/>
                <a:cs typeface="Monaco"/>
              </a:rPr>
              <a:t>myString</a:t>
            </a:r>
            <a:r>
              <a:rPr lang="en-US" b="1" dirty="0" smtClean="0">
                <a:latin typeface="Monaco"/>
                <a:cs typeface="Monaco"/>
              </a:rPr>
              <a:t> </a:t>
            </a:r>
            <a:r>
              <a:rPr lang="en-US" b="1" dirty="0" smtClean="0">
                <a:solidFill>
                  <a:srgbClr val="6284C6"/>
                </a:solidFill>
                <a:latin typeface="Monaco"/>
                <a:cs typeface="Monaco"/>
              </a:rPr>
              <a:t>release</a:t>
            </a:r>
            <a:r>
              <a:rPr lang="en-US" b="1" dirty="0" smtClean="0">
                <a:latin typeface="Monaco"/>
                <a:cs typeface="Monaco"/>
              </a:rPr>
              <a:t>];</a:t>
            </a:r>
            <a:endParaRPr lang="en-US" b="1" dirty="0">
              <a:latin typeface="Monaco"/>
              <a:cs typeface="Monaco"/>
            </a:endParaRPr>
          </a:p>
        </p:txBody>
      </p:sp>
      <p:sp>
        <p:nvSpPr>
          <p:cNvPr id="21" name="Cube 20"/>
          <p:cNvSpPr/>
          <p:nvPr/>
        </p:nvSpPr>
        <p:spPr>
          <a:xfrm>
            <a:off x="8077200" y="3611880"/>
            <a:ext cx="579120" cy="579120"/>
          </a:xfrm>
          <a:prstGeom prst="cube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>
                <a:solidFill>
                  <a:srgbClr val="6284C6"/>
                </a:solidFill>
              </a:rPr>
              <a:t>2</a:t>
            </a:r>
          </a:p>
        </p:txBody>
      </p:sp>
      <p:sp>
        <p:nvSpPr>
          <p:cNvPr id="22" name="Cube 21"/>
          <p:cNvSpPr/>
          <p:nvPr/>
        </p:nvSpPr>
        <p:spPr>
          <a:xfrm>
            <a:off x="8077200" y="4526280"/>
            <a:ext cx="579120" cy="579120"/>
          </a:xfrm>
          <a:prstGeom prst="cube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6284C6"/>
                </a:solidFill>
              </a:rPr>
              <a:t>1</a:t>
            </a:r>
            <a:endParaRPr lang="en-US" dirty="0">
              <a:solidFill>
                <a:srgbClr val="6284C6"/>
              </a:solidFill>
            </a:endParaRPr>
          </a:p>
        </p:txBody>
      </p:sp>
      <p:sp>
        <p:nvSpPr>
          <p:cNvPr id="23" name="Cube 22"/>
          <p:cNvSpPr/>
          <p:nvPr/>
        </p:nvSpPr>
        <p:spPr>
          <a:xfrm>
            <a:off x="8077200" y="5334000"/>
            <a:ext cx="579120" cy="579120"/>
          </a:xfrm>
          <a:prstGeom prst="cube">
            <a:avLst/>
          </a:prstGeom>
          <a:solidFill>
            <a:schemeClr val="bg1">
              <a:lumMod val="7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6284C6"/>
                </a:solidFill>
              </a:rPr>
              <a:t>0</a:t>
            </a:r>
            <a:endParaRPr lang="en-US" dirty="0">
              <a:solidFill>
                <a:srgbClr val="6284C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4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Header files: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90599" y="2438400"/>
            <a:ext cx="7696201" cy="369331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  <a:latin typeface="Monaco"/>
                <a:cs typeface="Monaco"/>
              </a:rPr>
              <a:t>//</a:t>
            </a:r>
            <a:r>
              <a:rPr lang="en-US" b="1" dirty="0" err="1" smtClean="0">
                <a:solidFill>
                  <a:srgbClr val="008000"/>
                </a:solidFill>
                <a:latin typeface="Monaco"/>
                <a:cs typeface="Monaco"/>
              </a:rPr>
              <a:t>Car.h</a:t>
            </a:r>
            <a:endParaRPr lang="en-US" b="1" dirty="0" smtClean="0">
              <a:solidFill>
                <a:srgbClr val="008000"/>
              </a:solidFill>
              <a:latin typeface="Monaco"/>
              <a:cs typeface="Monaco"/>
            </a:endParaRP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@interface</a:t>
            </a:r>
            <a:r>
              <a:rPr lang="en-US" b="1" dirty="0" smtClean="0">
                <a:latin typeface="Monaco"/>
                <a:cs typeface="Monaco"/>
              </a:rPr>
              <a:t> Car : Vehicle {</a:t>
            </a:r>
          </a:p>
          <a:p>
            <a:r>
              <a:rPr lang="en-US" b="1" dirty="0" smtClean="0">
                <a:latin typeface="Monaco"/>
                <a:cs typeface="Monaco"/>
              </a:rPr>
              <a:t>	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 *make;</a:t>
            </a:r>
          </a:p>
          <a:p>
            <a:r>
              <a:rPr lang="en-US" b="1" dirty="0" smtClean="0">
                <a:latin typeface="Monaco"/>
                <a:cs typeface="Monaco"/>
              </a:rPr>
              <a:t>	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 *model;</a:t>
            </a:r>
          </a:p>
          <a:p>
            <a:r>
              <a:rPr lang="en-US" b="1" dirty="0" smtClean="0">
                <a:latin typeface="Monaco"/>
                <a:cs typeface="Monaco"/>
              </a:rPr>
              <a:t>}</a:t>
            </a:r>
          </a:p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@property (</a:t>
            </a:r>
            <a:r>
              <a:rPr lang="en-US" b="1" dirty="0" err="1" smtClean="0">
                <a:solidFill>
                  <a:srgbClr val="660066"/>
                </a:solidFill>
                <a:latin typeface="Monaco"/>
                <a:cs typeface="Monaco"/>
              </a:rPr>
              <a:t>nonatomic</a:t>
            </a:r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, copy) 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 *make;</a:t>
            </a: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@property (</a:t>
            </a:r>
            <a:r>
              <a:rPr lang="en-US" b="1" dirty="0" err="1" smtClean="0">
                <a:solidFill>
                  <a:srgbClr val="660066"/>
                </a:solidFill>
                <a:latin typeface="Monaco"/>
                <a:cs typeface="Monaco"/>
              </a:rPr>
              <a:t>nonatomic</a:t>
            </a:r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, copy) 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 *model;</a:t>
            </a:r>
          </a:p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latin typeface="Monaco"/>
                <a:cs typeface="Monaco"/>
              </a:rPr>
              <a:t>-(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void</a:t>
            </a:r>
            <a:r>
              <a:rPr lang="en-US" b="1" dirty="0" err="1" smtClean="0">
                <a:latin typeface="Monaco"/>
                <a:cs typeface="Monaco"/>
              </a:rPr>
              <a:t>)start</a:t>
            </a:r>
            <a:r>
              <a:rPr lang="en-US" b="1" dirty="0" smtClean="0">
                <a:latin typeface="Monaco"/>
                <a:cs typeface="Monaco"/>
              </a:rPr>
              <a:t>;</a:t>
            </a:r>
          </a:p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@end</a:t>
            </a:r>
          </a:p>
          <a:p>
            <a:endParaRPr lang="en-US" b="1" dirty="0">
              <a:latin typeface="Monaco"/>
              <a:cs typeface="Monac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Implementation files: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90599" y="2438400"/>
            <a:ext cx="7696201" cy="34163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  <a:latin typeface="Monaco"/>
                <a:cs typeface="Monaco"/>
              </a:rPr>
              <a:t>//</a:t>
            </a:r>
            <a:r>
              <a:rPr lang="en-US" b="1" dirty="0" err="1" smtClean="0">
                <a:solidFill>
                  <a:srgbClr val="008000"/>
                </a:solidFill>
                <a:latin typeface="Monaco"/>
                <a:cs typeface="Monaco"/>
              </a:rPr>
              <a:t>Car.m</a:t>
            </a:r>
            <a:endParaRPr lang="en-US" b="1" dirty="0" smtClean="0">
              <a:solidFill>
                <a:srgbClr val="008000"/>
              </a:solidFill>
              <a:latin typeface="Monaco"/>
              <a:cs typeface="Monaco"/>
            </a:endParaRP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@implementation </a:t>
            </a:r>
            <a:r>
              <a:rPr lang="en-US" b="1" dirty="0" smtClean="0">
                <a:latin typeface="Monaco"/>
                <a:cs typeface="Monaco"/>
              </a:rPr>
              <a:t>Car</a:t>
            </a:r>
          </a:p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@synthesize make;</a:t>
            </a: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@synthesize model;</a:t>
            </a:r>
            <a:endParaRPr lang="en-US" b="1" dirty="0" smtClean="0">
              <a:latin typeface="Monaco"/>
              <a:cs typeface="Monaco"/>
            </a:endParaRPr>
          </a:p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latin typeface="Monaco"/>
                <a:cs typeface="Monaco"/>
              </a:rPr>
              <a:t>-(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void</a:t>
            </a:r>
            <a:r>
              <a:rPr lang="en-US" b="1" dirty="0" err="1" smtClean="0">
                <a:latin typeface="Monaco"/>
                <a:cs typeface="Monaco"/>
              </a:rPr>
              <a:t>)start</a:t>
            </a:r>
            <a:r>
              <a:rPr lang="en-US" b="1" dirty="0" smtClean="0">
                <a:latin typeface="Monaco"/>
                <a:cs typeface="Monaco"/>
              </a:rPr>
              <a:t> {</a:t>
            </a:r>
          </a:p>
          <a:p>
            <a:r>
              <a:rPr lang="en-US" b="1" dirty="0" smtClean="0">
                <a:solidFill>
                  <a:srgbClr val="008000"/>
                </a:solidFill>
                <a:latin typeface="Monaco"/>
                <a:cs typeface="Monaco"/>
              </a:rPr>
              <a:t>	//do something</a:t>
            </a:r>
          </a:p>
          <a:p>
            <a:r>
              <a:rPr lang="en-US" b="1" dirty="0">
                <a:latin typeface="Monaco"/>
                <a:cs typeface="Monaco"/>
              </a:rPr>
              <a:t>}</a:t>
            </a:r>
            <a:endParaRPr lang="en-US" b="1" dirty="0" smtClean="0">
              <a:latin typeface="Monaco"/>
              <a:cs typeface="Monaco"/>
            </a:endParaRPr>
          </a:p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solidFill>
                  <a:srgbClr val="660066"/>
                </a:solidFill>
                <a:latin typeface="Monaco"/>
                <a:cs typeface="Monaco"/>
              </a:rPr>
              <a:t>@end</a:t>
            </a:r>
          </a:p>
          <a:p>
            <a:endParaRPr lang="en-US" b="1" dirty="0">
              <a:latin typeface="Monaco"/>
              <a:cs typeface="Monac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0813" cy="3886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Other cool things:</a:t>
            </a:r>
          </a:p>
          <a:p>
            <a:r>
              <a:rPr lang="en-US" dirty="0" smtClean="0"/>
              <a:t>Calling methods on </a:t>
            </a:r>
            <a:r>
              <a:rPr lang="en-US" dirty="0" smtClean="0">
                <a:latin typeface="Monaco"/>
                <a:cs typeface="Monaco"/>
              </a:rPr>
              <a:t>nil</a:t>
            </a:r>
          </a:p>
          <a:p>
            <a:r>
              <a:rPr lang="en-US" dirty="0" smtClean="0">
                <a:cs typeface="Monaco"/>
              </a:rPr>
              <a:t>Categories</a:t>
            </a:r>
            <a:br>
              <a:rPr lang="en-US" dirty="0" smtClean="0">
                <a:cs typeface="Monaco"/>
              </a:rPr>
            </a:br>
            <a:r>
              <a:rPr lang="en-US" i="1" dirty="0" smtClean="0">
                <a:cs typeface="Monaco"/>
              </a:rPr>
              <a:t>(similar to Extension Methods in .NET or </a:t>
            </a:r>
            <a:r>
              <a:rPr lang="en-US" i="1" dirty="0" err="1" smtClean="0">
                <a:cs typeface="Monaco"/>
              </a:rPr>
              <a:t>mixins</a:t>
            </a:r>
            <a:r>
              <a:rPr lang="en-US" i="1" dirty="0" smtClean="0">
                <a:cs typeface="Monaco"/>
              </a:rPr>
              <a:t> in Ruby)</a:t>
            </a:r>
          </a:p>
          <a:p>
            <a:r>
              <a:rPr lang="en-US" dirty="0" smtClean="0">
                <a:cs typeface="Monaco"/>
              </a:rPr>
              <a:t>Key-value coding</a:t>
            </a:r>
            <a:br>
              <a:rPr lang="en-US" dirty="0" smtClean="0">
                <a:cs typeface="Monaco"/>
              </a:rPr>
            </a:br>
            <a:r>
              <a:rPr lang="en-US" i="1" dirty="0" smtClean="0">
                <a:cs typeface="Monaco"/>
              </a:rPr>
              <a:t>(similar to Reflection in .NET)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to the iPhone SDK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057400"/>
            <a:ext cx="46101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Frameworks &amp; Libraries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71600" y="1524000"/>
          <a:ext cx="6477000" cy="44500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3622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Cocoa</a:t>
                      </a:r>
                      <a:r>
                        <a:rPr lang="en-US" baseline="0" dirty="0" smtClean="0"/>
                        <a:t> Touch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Views,</a:t>
                      </a:r>
                      <a:r>
                        <a:rPr lang="en-US" baseline="0" dirty="0" smtClean="0"/>
                        <a:t> controllers, UI elements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AddressBook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Contacts, Phone</a:t>
                      </a:r>
                      <a:r>
                        <a:rPr lang="en-US" baseline="0" dirty="0" smtClean="0"/>
                        <a:t> Numbers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Pictures, Video*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Accelerometer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Tilt,</a:t>
                      </a:r>
                      <a:r>
                        <a:rPr lang="en-US" baseline="0" dirty="0" smtClean="0"/>
                        <a:t> Gravity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Magnetometer**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Direction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MapKit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Embedded Maps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CoreLocation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GPS* &amp; Faux</a:t>
                      </a:r>
                      <a:r>
                        <a:rPr lang="en-US" baseline="0" dirty="0" smtClean="0"/>
                        <a:t> GPS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CoreGraphics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High-level graphics API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CoreAnimation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High-level animation API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OpenGL 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3D Graphics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More…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5800" y="6400800"/>
            <a:ext cx="792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* iPhone 3G &amp; 3GS	** iPhone 3GS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Cocoa Touch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33400" y="2090712"/>
            <a:ext cx="1295400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NSObject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14400" y="2617305"/>
            <a:ext cx="1295402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UIResponder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219200" y="3143898"/>
            <a:ext cx="1295400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UIView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105401" y="5605671"/>
            <a:ext cx="1295400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UITextView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971800" y="4581940"/>
            <a:ext cx="1295400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UILabel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971800" y="3667540"/>
            <a:ext cx="1295400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UIWindow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971800" y="5605670"/>
            <a:ext cx="1408043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UIScrollView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971800" y="4124740"/>
            <a:ext cx="1661491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UINavigationBar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105401" y="6062870"/>
            <a:ext cx="1295400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UITableView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971798" y="5072270"/>
            <a:ext cx="1408043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UIControl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105401" y="5072271"/>
            <a:ext cx="1295400" cy="337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UIButton</a:t>
            </a:r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cxnSp>
        <p:nvCxnSpPr>
          <p:cNvPr id="41" name="Elbow Connector 24"/>
          <p:cNvCxnSpPr>
            <a:stCxn id="14" idx="1"/>
            <a:endCxn id="12" idx="2"/>
          </p:cNvCxnSpPr>
          <p:nvPr/>
        </p:nvCxnSpPr>
        <p:spPr>
          <a:xfrm rot="10800000">
            <a:off x="1866900" y="3481829"/>
            <a:ext cx="1104900" cy="12690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24"/>
          <p:cNvCxnSpPr>
            <a:stCxn id="28" idx="1"/>
            <a:endCxn id="27" idx="3"/>
          </p:cNvCxnSpPr>
          <p:nvPr/>
        </p:nvCxnSpPr>
        <p:spPr>
          <a:xfrm rot="10800000">
            <a:off x="4379841" y="5241236"/>
            <a:ext cx="725560" cy="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Elbow Connector 24"/>
          <p:cNvCxnSpPr>
            <a:stCxn id="27" idx="1"/>
            <a:endCxn id="12" idx="2"/>
          </p:cNvCxnSpPr>
          <p:nvPr/>
        </p:nvCxnSpPr>
        <p:spPr>
          <a:xfrm rot="10800000">
            <a:off x="1866900" y="3481829"/>
            <a:ext cx="1104898" cy="175940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24"/>
          <p:cNvCxnSpPr>
            <a:stCxn id="16" idx="1"/>
            <a:endCxn id="12" idx="2"/>
          </p:cNvCxnSpPr>
          <p:nvPr/>
        </p:nvCxnSpPr>
        <p:spPr>
          <a:xfrm rot="10800000">
            <a:off x="1866900" y="3481829"/>
            <a:ext cx="1104900" cy="229280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Elbow Connector 24"/>
          <p:cNvCxnSpPr>
            <a:stCxn id="13" idx="1"/>
            <a:endCxn id="16" idx="3"/>
          </p:cNvCxnSpPr>
          <p:nvPr/>
        </p:nvCxnSpPr>
        <p:spPr>
          <a:xfrm rot="10800000">
            <a:off x="4379843" y="5774636"/>
            <a:ext cx="725558" cy="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Elbow Connector 24"/>
          <p:cNvCxnSpPr>
            <a:stCxn id="26" idx="1"/>
            <a:endCxn id="16" idx="3"/>
          </p:cNvCxnSpPr>
          <p:nvPr/>
        </p:nvCxnSpPr>
        <p:spPr>
          <a:xfrm rot="10800000">
            <a:off x="4379843" y="5774635"/>
            <a:ext cx="725558" cy="457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Elbow Connector 24"/>
          <p:cNvCxnSpPr>
            <a:stCxn id="17" idx="1"/>
            <a:endCxn id="12" idx="2"/>
          </p:cNvCxnSpPr>
          <p:nvPr/>
        </p:nvCxnSpPr>
        <p:spPr>
          <a:xfrm rot="10800000">
            <a:off x="1866900" y="3481829"/>
            <a:ext cx="1104900" cy="8118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24"/>
          <p:cNvCxnSpPr>
            <a:stCxn id="15" idx="1"/>
            <a:endCxn id="12" idx="2"/>
          </p:cNvCxnSpPr>
          <p:nvPr/>
        </p:nvCxnSpPr>
        <p:spPr>
          <a:xfrm rot="10800000">
            <a:off x="1866900" y="3481829"/>
            <a:ext cx="1104900" cy="3546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24"/>
          <p:cNvCxnSpPr>
            <a:stCxn id="12" idx="1"/>
          </p:cNvCxnSpPr>
          <p:nvPr/>
        </p:nvCxnSpPr>
        <p:spPr>
          <a:xfrm rot="10800000">
            <a:off x="1066800" y="2955235"/>
            <a:ext cx="152400" cy="35762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Elbow Connector 24"/>
          <p:cNvCxnSpPr/>
          <p:nvPr/>
        </p:nvCxnSpPr>
        <p:spPr>
          <a:xfrm rot="10800000">
            <a:off x="762000" y="2438491"/>
            <a:ext cx="152400" cy="35762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2057400" y="2705100"/>
            <a:ext cx="2209800" cy="800100"/>
          </a:xfrm>
          <a:prstGeom prst="roundRect">
            <a:avLst>
              <a:gd name="adj" fmla="val 1550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200" dirty="0" smtClean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  <a:p>
            <a:pPr algn="ctr"/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Controller</a:t>
            </a:r>
          </a:p>
          <a:p>
            <a:pPr algn="ctr"/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  <a:p>
            <a:pPr algn="ctr"/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5410200" y="2705100"/>
            <a:ext cx="2209800" cy="800100"/>
          </a:xfrm>
          <a:prstGeom prst="roundRect">
            <a:avLst>
              <a:gd name="adj" fmla="val 1550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200" dirty="0" smtClean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  <a:p>
            <a:pPr algn="ctr"/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View</a:t>
            </a:r>
          </a:p>
          <a:p>
            <a:pPr algn="ctr"/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  <a:p>
            <a:pPr algn="ctr"/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057400" y="4191000"/>
            <a:ext cx="2209800" cy="800100"/>
          </a:xfrm>
          <a:prstGeom prst="roundRect">
            <a:avLst>
              <a:gd name="adj" fmla="val 1550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127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200" dirty="0" smtClean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  <a:p>
            <a:pPr algn="ctr"/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Monaco"/>
                <a:cs typeface="Monaco"/>
              </a:rPr>
              <a:t>Model</a:t>
            </a:r>
          </a:p>
          <a:p>
            <a:pPr algn="ctr"/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  <a:p>
            <a:pPr algn="ctr"/>
            <a:endParaRPr lang="en-US" sz="1200" dirty="0">
              <a:solidFill>
                <a:schemeClr val="accent2">
                  <a:lumMod val="75000"/>
                </a:schemeClr>
              </a:solidFill>
              <a:latin typeface="Monaco"/>
              <a:cs typeface="Monaco"/>
            </a:endParaRPr>
          </a:p>
        </p:txBody>
      </p:sp>
      <p:cxnSp>
        <p:nvCxnSpPr>
          <p:cNvPr id="43" name="Shape 42"/>
          <p:cNvCxnSpPr>
            <a:stCxn id="10" idx="2"/>
            <a:endCxn id="37" idx="0"/>
          </p:cNvCxnSpPr>
          <p:nvPr/>
        </p:nvCxnSpPr>
        <p:spPr>
          <a:xfrm rot="5400000">
            <a:off x="2819400" y="3848100"/>
            <a:ext cx="68580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0" idx="3"/>
            <a:endCxn id="34" idx="1"/>
          </p:cNvCxnSpPr>
          <p:nvPr/>
        </p:nvCxnSpPr>
        <p:spPr>
          <a:xfrm>
            <a:off x="4267200" y="3105150"/>
            <a:ext cx="1143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2209800"/>
            <a:ext cx="4570413" cy="3657600"/>
          </a:xfrm>
        </p:spPr>
        <p:txBody>
          <a:bodyPr/>
          <a:lstStyle/>
          <a:p>
            <a:r>
              <a:rPr lang="en-US" dirty="0" smtClean="0"/>
              <a:t>ASP.NET MVC in Action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http://bit.ly/mvcinaction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052" y="1981201"/>
            <a:ext cx="3285548" cy="41449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World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14600" y="5181600"/>
            <a:ext cx="4110132" cy="923330"/>
          </a:xfrm>
          <a:prstGeom prst="rect">
            <a:avLst/>
          </a:prstGeom>
          <a:noFill/>
          <a:effectLst>
            <a:reflection stA="50000" endPos="75000" dir="5400000" sy="-100000" algn="bl" rotWithShape="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Demo Time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1" name="Picture 10" descr="Picture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482850"/>
            <a:ext cx="1396853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you need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Mac</a:t>
            </a:r>
          </a:p>
          <a:p>
            <a:r>
              <a:rPr lang="en-US" dirty="0" err="1" smtClean="0"/>
              <a:t>Xcode</a:t>
            </a:r>
            <a:r>
              <a:rPr lang="en-US" dirty="0" smtClean="0"/>
              <a:t> (free)</a:t>
            </a:r>
          </a:p>
          <a:p>
            <a:r>
              <a:rPr lang="en-US" dirty="0" smtClean="0"/>
              <a:t>iPhone SDK (free – limited to simulator)</a:t>
            </a:r>
          </a:p>
          <a:p>
            <a:r>
              <a:rPr lang="en-US" dirty="0" smtClean="0"/>
              <a:t>iPhone Developer Program ($99)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0" y="4267200"/>
            <a:ext cx="1854200" cy="185420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C</a:t>
            </a:r>
          </a:p>
          <a:p>
            <a:r>
              <a:rPr lang="en-US" dirty="0" smtClean="0"/>
              <a:t>Dynamic!</a:t>
            </a:r>
          </a:p>
          <a:p>
            <a:r>
              <a:rPr lang="en-US" dirty="0" smtClean="0"/>
              <a:t>Object-Oriented</a:t>
            </a:r>
          </a:p>
          <a:p>
            <a:r>
              <a:rPr lang="en-US" dirty="0" smtClean="0"/>
              <a:t>A little weird</a:t>
            </a:r>
          </a:p>
          <a:p>
            <a:r>
              <a:rPr lang="en-US" dirty="0" smtClean="0"/>
              <a:t>Powerful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Calling Methods: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3124200"/>
            <a:ext cx="6858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latin typeface="Monaco"/>
                <a:cs typeface="Monaco"/>
              </a:rPr>
              <a:t>[object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aco"/>
                <a:cs typeface="Monaco"/>
              </a:rPr>
              <a:t>method</a:t>
            </a:r>
            <a:r>
              <a:rPr lang="en-US" b="1" dirty="0" smtClean="0">
                <a:latin typeface="Monaco"/>
                <a:cs typeface="Monaco"/>
              </a:rPr>
              <a:t>];</a:t>
            </a:r>
          </a:p>
          <a:p>
            <a:r>
              <a:rPr lang="en-US" b="1" dirty="0" smtClean="0">
                <a:latin typeface="Monaco"/>
                <a:cs typeface="Monaco"/>
              </a:rPr>
              <a:t>[object 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methodWithInput</a:t>
            </a:r>
            <a:r>
              <a:rPr lang="en-US" b="1" dirty="0" err="1" smtClean="0">
                <a:latin typeface="Monaco"/>
                <a:cs typeface="Monaco"/>
              </a:rPr>
              <a:t>:input</a:t>
            </a:r>
            <a:r>
              <a:rPr lang="en-US" b="1" dirty="0" smtClean="0">
                <a:latin typeface="Monaco"/>
                <a:cs typeface="Monaco"/>
              </a:rPr>
              <a:t>];</a:t>
            </a:r>
          </a:p>
          <a:p>
            <a:endParaRPr lang="en-US" b="1" dirty="0">
              <a:latin typeface="Monaco"/>
              <a:cs typeface="Monac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Methods with return values: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3124200"/>
            <a:ext cx="7010400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latin typeface="Monaco"/>
                <a:cs typeface="Monaco"/>
              </a:rPr>
              <a:t>output = [object 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aco"/>
                <a:cs typeface="Monaco"/>
              </a:rPr>
              <a:t>methodWithOutput</a:t>
            </a:r>
            <a:r>
              <a:rPr lang="en-US" b="1" dirty="0" smtClean="0">
                <a:latin typeface="Monaco"/>
                <a:cs typeface="Monaco"/>
              </a:rPr>
              <a:t>];</a:t>
            </a:r>
          </a:p>
          <a:p>
            <a:r>
              <a:rPr lang="en-US" b="1" dirty="0" smtClean="0">
                <a:latin typeface="Monaco"/>
                <a:cs typeface="Monaco"/>
              </a:rPr>
              <a:t>output = [object 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methodWithInputAndOutput</a:t>
            </a:r>
            <a:r>
              <a:rPr lang="en-US" b="1" dirty="0" err="1" smtClean="0">
                <a:latin typeface="Monaco"/>
                <a:cs typeface="Monaco"/>
              </a:rPr>
              <a:t>:input</a:t>
            </a:r>
            <a:r>
              <a:rPr lang="en-US" b="1" dirty="0" smtClean="0">
                <a:latin typeface="Monaco"/>
                <a:cs typeface="Monaco"/>
              </a:rPr>
              <a:t>];</a:t>
            </a:r>
          </a:p>
          <a:p>
            <a:endParaRPr lang="en-US" b="1" dirty="0">
              <a:latin typeface="Monaco"/>
              <a:cs typeface="Monac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Calling methods on a class  (like static in C#)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3191470"/>
            <a:ext cx="701040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aco"/>
                <a:cs typeface="Monaco"/>
              </a:rPr>
              <a:t>id</a:t>
            </a:r>
            <a:r>
              <a:rPr lang="en-US" b="1" dirty="0" smtClean="0">
                <a:latin typeface="Monaco"/>
                <a:cs typeface="Monaco"/>
              </a:rPr>
              <a:t> </a:t>
            </a:r>
            <a:r>
              <a:rPr lang="en-US" b="1" dirty="0" err="1" smtClean="0">
                <a:latin typeface="Monaco"/>
                <a:cs typeface="Monaco"/>
              </a:rPr>
              <a:t>someString</a:t>
            </a:r>
            <a:r>
              <a:rPr lang="en-US" b="1" dirty="0" smtClean="0">
                <a:latin typeface="Monaco"/>
                <a:cs typeface="Monaco"/>
              </a:rPr>
              <a:t> = 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 string];</a:t>
            </a:r>
          </a:p>
          <a:p>
            <a:endParaRPr lang="en-US" b="1" dirty="0">
              <a:latin typeface="Monaco"/>
              <a:cs typeface="Monac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4343400"/>
            <a:ext cx="701040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* </a:t>
            </a:r>
            <a:r>
              <a:rPr lang="en-US" b="1" dirty="0" err="1" smtClean="0">
                <a:latin typeface="Monaco"/>
                <a:cs typeface="Monaco"/>
              </a:rPr>
              <a:t>someString</a:t>
            </a:r>
            <a:r>
              <a:rPr lang="en-US" b="1" dirty="0" smtClean="0">
                <a:latin typeface="Monaco"/>
                <a:cs typeface="Monaco"/>
              </a:rPr>
              <a:t> = [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latin typeface="Monaco"/>
                <a:cs typeface="Monaco"/>
              </a:rPr>
              <a:t> string];</a:t>
            </a:r>
          </a:p>
          <a:p>
            <a:endParaRPr lang="en-US" b="1" dirty="0">
              <a:latin typeface="Monaco"/>
              <a:cs typeface="Monac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Nested messages: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3124200"/>
            <a:ext cx="701040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b="1" dirty="0" smtClean="0">
              <a:latin typeface="Monaco"/>
              <a:cs typeface="Monaco"/>
            </a:endParaRPr>
          </a:p>
          <a:p>
            <a:r>
              <a:rPr lang="en-US" b="1" dirty="0" smtClean="0">
                <a:latin typeface="Monaco"/>
                <a:cs typeface="Monaco"/>
              </a:rPr>
              <a:t>[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NSString</a:t>
            </a:r>
            <a:r>
              <a:rPr lang="en-US" b="1" dirty="0" smtClean="0">
                <a:solidFill>
                  <a:srgbClr val="6284C6"/>
                </a:solidFill>
                <a:latin typeface="Monaco"/>
                <a:cs typeface="Monaco"/>
              </a:rPr>
              <a:t> </a:t>
            </a:r>
            <a:r>
              <a:rPr lang="en-US" b="1" dirty="0" err="1" smtClean="0">
                <a:latin typeface="Monaco"/>
                <a:cs typeface="Monaco"/>
              </a:rPr>
              <a:t>stringWithFormat:[prefs</a:t>
            </a:r>
            <a:r>
              <a:rPr lang="en-US" b="1" dirty="0" smtClean="0">
                <a:latin typeface="Monaco"/>
                <a:cs typeface="Monaco"/>
              </a:rPr>
              <a:t> format]];</a:t>
            </a:r>
          </a:p>
          <a:p>
            <a:endParaRPr lang="en-US" b="1" dirty="0">
              <a:latin typeface="Monaco"/>
              <a:cs typeface="Monac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Objective-C 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770813" cy="68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Multi-input methods: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599" y="3048000"/>
            <a:ext cx="7696201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onaco"/>
                <a:cs typeface="Monaco"/>
              </a:rPr>
              <a:t>-(</a:t>
            </a:r>
            <a:r>
              <a:rPr lang="en-US" b="1" dirty="0" err="1" smtClean="0">
                <a:latin typeface="Monaco"/>
                <a:cs typeface="Monaco"/>
              </a:rPr>
              <a:t>BOOL)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writeToFile</a:t>
            </a:r>
            <a:r>
              <a:rPr lang="en-US" b="1" dirty="0" err="1" smtClean="0">
                <a:latin typeface="Monaco"/>
                <a:cs typeface="Monaco"/>
                <a:sym typeface="Wingdings"/>
              </a:rPr>
              <a:t>:(NSString</a:t>
            </a:r>
            <a:r>
              <a:rPr lang="en-US" b="1" dirty="0" smtClean="0">
                <a:latin typeface="Monaco"/>
                <a:cs typeface="Monaco"/>
                <a:sym typeface="Wingdings"/>
              </a:rPr>
              <a:t>*)path </a:t>
            </a:r>
          </a:p>
          <a:p>
            <a:r>
              <a:rPr lang="en-US" b="1" dirty="0" smtClean="0">
                <a:latin typeface="Monaco"/>
                <a:cs typeface="Monaco"/>
                <a:sym typeface="Wingdings"/>
              </a:rPr>
              <a:t>		  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  <a:sym typeface="Wingdings"/>
              </a:rPr>
              <a:t>atomically</a:t>
            </a:r>
            <a:r>
              <a:rPr lang="en-US" b="1" dirty="0" err="1" smtClean="0">
                <a:latin typeface="Monaco"/>
                <a:cs typeface="Monaco"/>
                <a:sym typeface="Wingdings"/>
              </a:rPr>
              <a:t>:(BOOL)atomically</a:t>
            </a:r>
            <a:r>
              <a:rPr lang="en-US" b="1" dirty="0" smtClean="0">
                <a:latin typeface="Monaco"/>
                <a:cs typeface="Monaco"/>
                <a:sym typeface="Wingdings"/>
              </a:rPr>
              <a:t>;</a:t>
            </a:r>
            <a:endParaRPr lang="en-US" b="1" dirty="0" smtClean="0">
              <a:latin typeface="Monaco"/>
              <a:cs typeface="Monaco"/>
            </a:endParaRPr>
          </a:p>
          <a:p>
            <a:endParaRPr lang="en-US" b="1" dirty="0">
              <a:latin typeface="Monaco"/>
              <a:cs typeface="Monac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2200" y="636406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http://cocoadevcentral.com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4867870"/>
            <a:ext cx="7696201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Monaco"/>
                <a:cs typeface="Monaco"/>
              </a:rPr>
              <a:t>BOOL result = [</a:t>
            </a:r>
            <a:r>
              <a:rPr lang="en-US" b="1" dirty="0" err="1" smtClean="0">
                <a:latin typeface="Monaco"/>
                <a:cs typeface="Monaco"/>
              </a:rPr>
              <a:t>myData</a:t>
            </a:r>
            <a:r>
              <a:rPr lang="en-US" b="1" dirty="0" smtClean="0">
                <a:latin typeface="Monaco"/>
                <a:cs typeface="Monaco"/>
              </a:rPr>
              <a:t> 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writeToFile</a:t>
            </a:r>
            <a:r>
              <a:rPr lang="en-US" b="1" dirty="0" err="1" smtClean="0">
                <a:latin typeface="Monaco"/>
                <a:cs typeface="Monaco"/>
              </a:rPr>
              <a:t>:</a:t>
            </a:r>
            <a:r>
              <a:rPr lang="en-US" b="1" dirty="0" err="1" smtClean="0">
                <a:solidFill>
                  <a:schemeClr val="accent5">
                    <a:lumMod val="90000"/>
                    <a:lumOff val="10000"/>
                  </a:schemeClr>
                </a:solidFill>
                <a:latin typeface="Monaco"/>
                <a:cs typeface="Monaco"/>
              </a:rPr>
              <a:t>@"/tmp/log.txt</a:t>
            </a:r>
            <a:r>
              <a:rPr lang="en-US" b="1" dirty="0" smtClean="0">
                <a:solidFill>
                  <a:schemeClr val="accent5">
                    <a:lumMod val="90000"/>
                    <a:lumOff val="10000"/>
                  </a:schemeClr>
                </a:solidFill>
                <a:latin typeface="Monaco"/>
                <a:cs typeface="Monaco"/>
              </a:rPr>
              <a:t>"</a:t>
            </a:r>
            <a:r>
              <a:rPr lang="en-US" b="1" dirty="0" smtClean="0">
                <a:latin typeface="Monaco"/>
                <a:cs typeface="Monaco"/>
              </a:rPr>
              <a:t> 							 </a:t>
            </a:r>
            <a:r>
              <a:rPr lang="en-US" b="1" dirty="0" err="1" smtClean="0">
                <a:solidFill>
                  <a:srgbClr val="6284C6"/>
                </a:solidFill>
                <a:latin typeface="Monaco"/>
                <a:cs typeface="Monaco"/>
              </a:rPr>
              <a:t>atomically</a:t>
            </a:r>
            <a:r>
              <a:rPr lang="en-US" b="1" dirty="0" err="1" smtClean="0">
                <a:latin typeface="Monaco"/>
                <a:cs typeface="Monaco"/>
              </a:rPr>
              <a:t>:NO</a:t>
            </a:r>
            <a:r>
              <a:rPr lang="en-US" b="1" dirty="0" smtClean="0">
                <a:latin typeface="Monaco"/>
                <a:cs typeface="Monaco"/>
              </a:rPr>
              <a:t>];</a:t>
            </a:r>
            <a:endParaRPr lang="en-US" b="1" dirty="0">
              <a:latin typeface="Monaco"/>
              <a:cs typeface="Monaco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87387" y="4191000"/>
            <a:ext cx="7770813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Call it like this: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5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1753</TotalTime>
  <Words>615</Words>
  <Application>Microsoft Macintosh PowerPoint</Application>
  <PresentationFormat>On-screen Show (4:3)</PresentationFormat>
  <Paragraphs>149</Paragraphs>
  <Slides>20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Folio</vt:lpstr>
      <vt:lpstr>Introduction to iPhone Development</vt:lpstr>
      <vt:lpstr>My Book</vt:lpstr>
      <vt:lpstr>What you need</vt:lpstr>
      <vt:lpstr>Objective-C</vt:lpstr>
      <vt:lpstr>Objective-C Primer</vt:lpstr>
      <vt:lpstr>Objective-C Primer</vt:lpstr>
      <vt:lpstr>Objective-C Primer</vt:lpstr>
      <vt:lpstr>Objective-C Primer</vt:lpstr>
      <vt:lpstr>Objective-C Primer</vt:lpstr>
      <vt:lpstr>Objective-C Primer</vt:lpstr>
      <vt:lpstr>Objective-C Primer</vt:lpstr>
      <vt:lpstr>Objective-C Primer</vt:lpstr>
      <vt:lpstr>Objective-C Primer</vt:lpstr>
      <vt:lpstr>Objective-C Primer</vt:lpstr>
      <vt:lpstr>Objective-C Primer</vt:lpstr>
      <vt:lpstr>Now to the iPhone SDK</vt:lpstr>
      <vt:lpstr>Frameworks &amp; Libraries</vt:lpstr>
      <vt:lpstr>Cocoa Touch</vt:lpstr>
      <vt:lpstr>MVC</vt:lpstr>
      <vt:lpstr>Hello World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iPhone Development</dc:title>
  <dc:creator>Ben Scheirman</dc:creator>
  <cp:lastModifiedBy>Ben Scheirman</cp:lastModifiedBy>
  <cp:revision>5</cp:revision>
  <dcterms:created xsi:type="dcterms:W3CDTF">2009-09-26T01:37:17Z</dcterms:created>
  <dcterms:modified xsi:type="dcterms:W3CDTF">2009-09-26T16:34:18Z</dcterms:modified>
</cp:coreProperties>
</file>